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16" r:id="rId6"/>
  </p:sldMasterIdLst>
  <p:notesMasterIdLst>
    <p:notesMasterId r:id="rId29"/>
  </p:notesMasterIdLst>
  <p:sldIdLst>
    <p:sldId id="294" r:id="rId7"/>
    <p:sldId id="295" r:id="rId8"/>
    <p:sldId id="296" r:id="rId9"/>
    <p:sldId id="297" r:id="rId10"/>
    <p:sldId id="311" r:id="rId11"/>
    <p:sldId id="280" r:id="rId12"/>
    <p:sldId id="258" r:id="rId13"/>
    <p:sldId id="306" r:id="rId14"/>
    <p:sldId id="289" r:id="rId15"/>
    <p:sldId id="303" r:id="rId16"/>
    <p:sldId id="307" r:id="rId17"/>
    <p:sldId id="257" r:id="rId18"/>
    <p:sldId id="310" r:id="rId19"/>
    <p:sldId id="281" r:id="rId20"/>
    <p:sldId id="298" r:id="rId21"/>
    <p:sldId id="261" r:id="rId22"/>
    <p:sldId id="308" r:id="rId23"/>
    <p:sldId id="301" r:id="rId24"/>
    <p:sldId id="309" r:id="rId25"/>
    <p:sldId id="312" r:id="rId26"/>
    <p:sldId id="304" r:id="rId27"/>
    <p:sldId id="29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95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143" autoAdjust="0"/>
  </p:normalViewPr>
  <p:slideViewPr>
    <p:cSldViewPr>
      <p:cViewPr>
        <p:scale>
          <a:sx n="70" d="100"/>
          <a:sy n="70" d="100"/>
        </p:scale>
        <p:origin x="-1880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Billions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Petroleum Products ($780B)</c:v>
                </c:pt>
                <c:pt idx="1">
                  <c:v>Natrual Gas ($100B)</c:v>
                </c:pt>
                <c:pt idx="2">
                  <c:v>Coal ($35B)</c:v>
                </c:pt>
                <c:pt idx="3">
                  <c:v>Renewables &amp; Nuclear ($30B)</c:v>
                </c:pt>
                <c:pt idx="4">
                  <c:v>BioFuels ($5B)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780.0</c:v>
                </c:pt>
                <c:pt idx="1">
                  <c:v>100.0</c:v>
                </c:pt>
                <c:pt idx="2">
                  <c:v>35.0</c:v>
                </c:pt>
                <c:pt idx="3">
                  <c:v>30.0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320584926884"/>
          <c:y val="0.130892173314401"/>
          <c:w val="0.345907496857011"/>
          <c:h val="0.7556064713222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D2136-6CDF-D748-97F0-1C59B0D65A38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B9799F-B23E-3B43-B636-F86CDC4113FA}">
      <dgm:prSet phldrT="[Text]" custT="1"/>
      <dgm:spPr>
        <a:solidFill>
          <a:srgbClr val="5698FF"/>
        </a:solidFill>
      </dgm:spPr>
      <dgm:t>
        <a:bodyPr/>
        <a:lstStyle/>
        <a:p>
          <a:r>
            <a:rPr lang="en-US" sz="2400" dirty="0" smtClean="0"/>
            <a:t>Electricity</a:t>
          </a:r>
          <a:endParaRPr lang="en-US" sz="2800" dirty="0"/>
        </a:p>
      </dgm:t>
    </dgm:pt>
    <dgm:pt modelId="{0FE6EE9A-7967-B949-BAEF-1497782D74C2}" type="sibTrans" cxnId="{D55B5C7D-9242-7047-8A0C-21DB29823E54}">
      <dgm:prSet/>
      <dgm:spPr/>
      <dgm:t>
        <a:bodyPr/>
        <a:lstStyle/>
        <a:p>
          <a:endParaRPr lang="en-US"/>
        </a:p>
      </dgm:t>
    </dgm:pt>
    <dgm:pt modelId="{DF20DC7D-E270-AC45-902C-B174A728A7CE}" type="parTrans" cxnId="{D55B5C7D-9242-7047-8A0C-21DB29823E54}">
      <dgm:prSet/>
      <dgm:spPr/>
      <dgm:t>
        <a:bodyPr/>
        <a:lstStyle/>
        <a:p>
          <a:endParaRPr lang="en-US"/>
        </a:p>
      </dgm:t>
    </dgm:pt>
    <dgm:pt modelId="{C916FC36-BFCF-8A42-9FCD-0F615A7D8F5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Natural Gas</a:t>
          </a:r>
          <a:endParaRPr lang="en-US" dirty="0">
            <a:solidFill>
              <a:schemeClr val="tx1"/>
            </a:solidFill>
          </a:endParaRPr>
        </a:p>
      </dgm:t>
    </dgm:pt>
    <dgm:pt modelId="{35B0D7C4-DAB4-614D-BD28-99D2E5BEACB2}" type="parTrans" cxnId="{98A208F5-2551-7C43-A20F-E9C99C5F1340}">
      <dgm:prSet/>
      <dgm:spPr/>
      <dgm:t>
        <a:bodyPr/>
        <a:lstStyle/>
        <a:p>
          <a:endParaRPr lang="en-US"/>
        </a:p>
      </dgm:t>
    </dgm:pt>
    <dgm:pt modelId="{DBD56CB6-EF3A-4245-906D-517F1F937256}" type="sibTrans" cxnId="{98A208F5-2551-7C43-A20F-E9C99C5F1340}">
      <dgm:prSet/>
      <dgm:spPr/>
      <dgm:t>
        <a:bodyPr/>
        <a:lstStyle/>
        <a:p>
          <a:endParaRPr lang="en-US"/>
        </a:p>
      </dgm:t>
    </dgm:pt>
    <dgm:pt modelId="{F44E0D92-086F-9045-B9CD-4D48884B67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Ethanol</a:t>
          </a:r>
          <a:endParaRPr lang="en-US" dirty="0">
            <a:solidFill>
              <a:srgbClr val="FFFFFF"/>
            </a:solidFill>
          </a:endParaRPr>
        </a:p>
      </dgm:t>
    </dgm:pt>
    <dgm:pt modelId="{1C3A0018-8F80-354F-947F-A7CF4910E4A3}" type="parTrans" cxnId="{E5B186AB-E84C-1E44-896E-EDCD3FBCC28B}">
      <dgm:prSet/>
      <dgm:spPr/>
      <dgm:t>
        <a:bodyPr/>
        <a:lstStyle/>
        <a:p>
          <a:endParaRPr lang="en-US"/>
        </a:p>
      </dgm:t>
    </dgm:pt>
    <dgm:pt modelId="{B291F792-4695-A84B-B9CD-E9E3D40CF29A}" type="sibTrans" cxnId="{E5B186AB-E84C-1E44-896E-EDCD3FBCC28B}">
      <dgm:prSet/>
      <dgm:spPr/>
      <dgm:t>
        <a:bodyPr/>
        <a:lstStyle/>
        <a:p>
          <a:endParaRPr lang="en-US"/>
        </a:p>
      </dgm:t>
    </dgm:pt>
    <dgm:pt modelId="{6B0CAD96-CD2C-6941-A086-6427B60D7C8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Methanol</a:t>
          </a:r>
          <a:endParaRPr lang="en-US" dirty="0">
            <a:solidFill>
              <a:srgbClr val="FFFFFF"/>
            </a:solidFill>
          </a:endParaRPr>
        </a:p>
      </dgm:t>
    </dgm:pt>
    <dgm:pt modelId="{38B548C1-9B08-DC4B-81BB-EBCD0F5C6BDF}" type="parTrans" cxnId="{5CA70B05-D5D3-AD44-A8D4-208DCEFA760B}">
      <dgm:prSet/>
      <dgm:spPr/>
      <dgm:t>
        <a:bodyPr/>
        <a:lstStyle/>
        <a:p>
          <a:endParaRPr lang="en-US"/>
        </a:p>
      </dgm:t>
    </dgm:pt>
    <dgm:pt modelId="{67F2812C-52C0-1A40-A580-69F23CC4E270}" type="sibTrans" cxnId="{5CA70B05-D5D3-AD44-A8D4-208DCEFA760B}">
      <dgm:prSet/>
      <dgm:spPr/>
      <dgm:t>
        <a:bodyPr/>
        <a:lstStyle/>
        <a:p>
          <a:endParaRPr lang="en-US"/>
        </a:p>
      </dgm:t>
    </dgm:pt>
    <dgm:pt modelId="{98831BBC-3300-254F-8786-7C42AF655CC2}" type="pres">
      <dgm:prSet presAssocID="{1C6D2136-6CDF-D748-97F0-1C59B0D65A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62A9E-704E-7E40-A756-343CAFD54DD1}" type="pres">
      <dgm:prSet presAssocID="{62B9799F-B23E-3B43-B636-F86CDC4113FA}" presName="node" presStyleLbl="node1" presStyleIdx="0" presStyleCnt="4" custScaleX="22530" custScaleY="19245" custLinFactNeighborX="93894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6ADE7-F49E-D24E-B383-1622815F932E}" type="pres">
      <dgm:prSet presAssocID="{0FE6EE9A-7967-B949-BAEF-1497782D74C2}" presName="sibTrans" presStyleCnt="0"/>
      <dgm:spPr/>
    </dgm:pt>
    <dgm:pt modelId="{47F39279-FFCE-BC48-A8B2-418B931AB3E6}" type="pres">
      <dgm:prSet presAssocID="{C916FC36-BFCF-8A42-9FCD-0F615A7D8F5E}" presName="node" presStyleLbl="node1" presStyleIdx="1" presStyleCnt="4" custScaleX="22530" custScaleY="19245" custLinFactNeighborX="31065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82E42-E7A5-9541-8CB5-751923EDCA75}" type="pres">
      <dgm:prSet presAssocID="{DBD56CB6-EF3A-4245-906D-517F1F937256}" presName="sibTrans" presStyleCnt="0"/>
      <dgm:spPr/>
    </dgm:pt>
    <dgm:pt modelId="{AFE1D12F-9350-B549-8347-B1971DF3578A}" type="pres">
      <dgm:prSet presAssocID="{F44E0D92-086F-9045-B9CD-4D48884B67B8}" presName="node" presStyleLbl="node1" presStyleIdx="2" presStyleCnt="4" custScaleX="22530" custScaleY="19245" custLinFactNeighborX="-32774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CBC99-C4E2-054C-A93F-7B7178885DD6}" type="pres">
      <dgm:prSet presAssocID="{B291F792-4695-A84B-B9CD-E9E3D40CF29A}" presName="sibTrans" presStyleCnt="0"/>
      <dgm:spPr/>
    </dgm:pt>
    <dgm:pt modelId="{F60A9BD8-37E1-E64E-81C7-239FA3ABFE9D}" type="pres">
      <dgm:prSet presAssocID="{6B0CAD96-CD2C-6941-A086-6427B60D7C8E}" presName="node" presStyleLbl="node1" presStyleIdx="3" presStyleCnt="4" custScaleX="22530" custScaleY="19245" custLinFactNeighborX="-95604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EF0CE-E891-4258-B98F-B8470682FBED}" type="presOf" srcId="{62B9799F-B23E-3B43-B636-F86CDC4113FA}" destId="{72F62A9E-704E-7E40-A756-343CAFD54DD1}" srcOrd="0" destOrd="0" presId="urn:microsoft.com/office/officeart/2005/8/layout/default#1"/>
    <dgm:cxn modelId="{AEE0A585-D068-4ECA-9B75-01C835C90A99}" type="presOf" srcId="{C916FC36-BFCF-8A42-9FCD-0F615A7D8F5E}" destId="{47F39279-FFCE-BC48-A8B2-418B931AB3E6}" srcOrd="0" destOrd="0" presId="urn:microsoft.com/office/officeart/2005/8/layout/default#1"/>
    <dgm:cxn modelId="{E5B186AB-E84C-1E44-896E-EDCD3FBCC28B}" srcId="{1C6D2136-6CDF-D748-97F0-1C59B0D65A38}" destId="{F44E0D92-086F-9045-B9CD-4D48884B67B8}" srcOrd="2" destOrd="0" parTransId="{1C3A0018-8F80-354F-947F-A7CF4910E4A3}" sibTransId="{B291F792-4695-A84B-B9CD-E9E3D40CF29A}"/>
    <dgm:cxn modelId="{DBE61E99-6051-43DE-A0D4-4FDCDC10EDE4}" type="presOf" srcId="{6B0CAD96-CD2C-6941-A086-6427B60D7C8E}" destId="{F60A9BD8-37E1-E64E-81C7-239FA3ABFE9D}" srcOrd="0" destOrd="0" presId="urn:microsoft.com/office/officeart/2005/8/layout/default#1"/>
    <dgm:cxn modelId="{98A208F5-2551-7C43-A20F-E9C99C5F1340}" srcId="{1C6D2136-6CDF-D748-97F0-1C59B0D65A38}" destId="{C916FC36-BFCF-8A42-9FCD-0F615A7D8F5E}" srcOrd="1" destOrd="0" parTransId="{35B0D7C4-DAB4-614D-BD28-99D2E5BEACB2}" sibTransId="{DBD56CB6-EF3A-4245-906D-517F1F937256}"/>
    <dgm:cxn modelId="{B5402EDD-F9EC-4146-916A-F6B31BED4C2F}" type="presOf" srcId="{F44E0D92-086F-9045-B9CD-4D48884B67B8}" destId="{AFE1D12F-9350-B549-8347-B1971DF3578A}" srcOrd="0" destOrd="0" presId="urn:microsoft.com/office/officeart/2005/8/layout/default#1"/>
    <dgm:cxn modelId="{5CA70B05-D5D3-AD44-A8D4-208DCEFA760B}" srcId="{1C6D2136-6CDF-D748-97F0-1C59B0D65A38}" destId="{6B0CAD96-CD2C-6941-A086-6427B60D7C8E}" srcOrd="3" destOrd="0" parTransId="{38B548C1-9B08-DC4B-81BB-EBCD0F5C6BDF}" sibTransId="{67F2812C-52C0-1A40-A580-69F23CC4E270}"/>
    <dgm:cxn modelId="{58A97BF8-0FFC-44DE-A018-785222F13100}" type="presOf" srcId="{1C6D2136-6CDF-D748-97F0-1C59B0D65A38}" destId="{98831BBC-3300-254F-8786-7C42AF655CC2}" srcOrd="0" destOrd="0" presId="urn:microsoft.com/office/officeart/2005/8/layout/default#1"/>
    <dgm:cxn modelId="{D55B5C7D-9242-7047-8A0C-21DB29823E54}" srcId="{1C6D2136-6CDF-D748-97F0-1C59B0D65A38}" destId="{62B9799F-B23E-3B43-B636-F86CDC4113FA}" srcOrd="0" destOrd="0" parTransId="{DF20DC7D-E270-AC45-902C-B174A728A7CE}" sibTransId="{0FE6EE9A-7967-B949-BAEF-1497782D74C2}"/>
    <dgm:cxn modelId="{AE397F40-5C63-40F3-889F-DDFDB03E6867}" type="presParOf" srcId="{98831BBC-3300-254F-8786-7C42AF655CC2}" destId="{72F62A9E-704E-7E40-A756-343CAFD54DD1}" srcOrd="0" destOrd="0" presId="urn:microsoft.com/office/officeart/2005/8/layout/default#1"/>
    <dgm:cxn modelId="{DE11DAD5-FB61-4D07-9503-BF6D4CB2407B}" type="presParOf" srcId="{98831BBC-3300-254F-8786-7C42AF655CC2}" destId="{10A6ADE7-F49E-D24E-B383-1622815F932E}" srcOrd="1" destOrd="0" presId="urn:microsoft.com/office/officeart/2005/8/layout/default#1"/>
    <dgm:cxn modelId="{8FFBFA74-7639-403B-A38A-47DB44DABE09}" type="presParOf" srcId="{98831BBC-3300-254F-8786-7C42AF655CC2}" destId="{47F39279-FFCE-BC48-A8B2-418B931AB3E6}" srcOrd="2" destOrd="0" presId="urn:microsoft.com/office/officeart/2005/8/layout/default#1"/>
    <dgm:cxn modelId="{F675928D-D840-41F8-970A-3694F51D967F}" type="presParOf" srcId="{98831BBC-3300-254F-8786-7C42AF655CC2}" destId="{78A82E42-E7A5-9541-8CB5-751923EDCA75}" srcOrd="3" destOrd="0" presId="urn:microsoft.com/office/officeart/2005/8/layout/default#1"/>
    <dgm:cxn modelId="{60C0E5E2-6096-4357-A7E7-5C115AE00CD0}" type="presParOf" srcId="{98831BBC-3300-254F-8786-7C42AF655CC2}" destId="{AFE1D12F-9350-B549-8347-B1971DF3578A}" srcOrd="4" destOrd="0" presId="urn:microsoft.com/office/officeart/2005/8/layout/default#1"/>
    <dgm:cxn modelId="{625C7FCB-3975-4EF5-92AA-00C65FB5CB6E}" type="presParOf" srcId="{98831BBC-3300-254F-8786-7C42AF655CC2}" destId="{B50CBC99-C4E2-054C-A93F-7B7178885DD6}" srcOrd="5" destOrd="0" presId="urn:microsoft.com/office/officeart/2005/8/layout/default#1"/>
    <dgm:cxn modelId="{65B6B9E3-6F8B-4DC2-B91F-0073B05D3058}" type="presParOf" srcId="{98831BBC-3300-254F-8786-7C42AF655CC2}" destId="{F60A9BD8-37E1-E64E-81C7-239FA3ABFE9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62A9E-704E-7E40-A756-343CAFD54DD1}">
      <dsp:nvSpPr>
        <dsp:cNvPr id="0" name=""/>
        <dsp:cNvSpPr/>
      </dsp:nvSpPr>
      <dsp:spPr>
        <a:xfrm>
          <a:off x="6967469" y="83228"/>
          <a:ext cx="1671250" cy="856543"/>
        </a:xfrm>
        <a:prstGeom prst="rect">
          <a:avLst/>
        </a:prstGeom>
        <a:solidFill>
          <a:srgbClr val="5698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Electricity</a:t>
          </a:r>
          <a:endParaRPr lang="en-US" sz="2800" kern="1200" dirty="0"/>
        </a:p>
      </dsp:txBody>
      <dsp:txXfrm>
        <a:off x="6967469" y="83228"/>
        <a:ext cx="1671250" cy="856543"/>
      </dsp:txXfrm>
    </dsp:sp>
    <dsp:sp modelId="{47F39279-FFCE-BC48-A8B2-418B931AB3E6}">
      <dsp:nvSpPr>
        <dsp:cNvPr id="0" name=""/>
        <dsp:cNvSpPr/>
      </dsp:nvSpPr>
      <dsp:spPr>
        <a:xfrm>
          <a:off x="4719922" y="83228"/>
          <a:ext cx="1671250" cy="856543"/>
        </a:xfrm>
        <a:prstGeom prst="rect">
          <a:avLst/>
        </a:prstGeom>
        <a:solidFill>
          <a:schemeClr val="accent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Natural Gas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719922" y="83228"/>
        <a:ext cx="1671250" cy="856543"/>
      </dsp:txXfrm>
    </dsp:sp>
    <dsp:sp modelId="{AFE1D12F-9350-B549-8347-B1971DF3578A}">
      <dsp:nvSpPr>
        <dsp:cNvPr id="0" name=""/>
        <dsp:cNvSpPr/>
      </dsp:nvSpPr>
      <dsp:spPr>
        <a:xfrm>
          <a:off x="2397454" y="83228"/>
          <a:ext cx="1671250" cy="856543"/>
        </a:xfrm>
        <a:prstGeom prst="rect">
          <a:avLst/>
        </a:prstGeom>
        <a:solidFill>
          <a:schemeClr val="accent1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Ethanol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2397454" y="83228"/>
        <a:ext cx="1671250" cy="856543"/>
      </dsp:txXfrm>
    </dsp:sp>
    <dsp:sp modelId="{F60A9BD8-37E1-E64E-81C7-239FA3ABFE9D}">
      <dsp:nvSpPr>
        <dsp:cNvPr id="0" name=""/>
        <dsp:cNvSpPr/>
      </dsp:nvSpPr>
      <dsp:spPr>
        <a:xfrm>
          <a:off x="149833" y="83228"/>
          <a:ext cx="1671250" cy="856543"/>
        </a:xfrm>
        <a:prstGeom prst="rect">
          <a:avLst/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Methanol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49833" y="83228"/>
        <a:ext cx="1671250" cy="85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DC607-EDE6-4C8B-AA95-43C4C7E21EC0}" type="datetimeFigureOut">
              <a:rPr lang="en-US" smtClean="0"/>
              <a:pPr/>
              <a:t>10/31/14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4A45B-D422-40DD-8055-3BFB7A45E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17A43A98-D691-4665-95CB-5456F6CF95F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CE111E0F-718E-4EA9-827B-FF96B9845F86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E21B1556-AA70-4B53-9D67-EF24E3A59E84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81A9C898-45B9-46BF-9B9A-D3065422628C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4A45B-D422-40DD-8055-3BFB7A45E8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4A45B-D422-40DD-8055-3BFB7A45E8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example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45708B4D-0089-462C-98CF-699680C1691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4A45B-D422-40DD-8055-3BFB7A45E8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53D86-868E-445A-80ED-F0FF9CB16FD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077A-506E-4505-82FC-28CD3ABE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86E40-60F6-40A3-B819-886861C464E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7256-943E-4D6E-BB1C-366096DF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0A45-084D-410E-A92F-E70117AAA43A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4048-513F-4B5B-B3B4-D09CF0072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F9B0A-8F00-4201-9B78-48A4CFBC6F20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80C7-6D88-4587-A594-FA37A830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1ED3A-42B4-4DBF-9F93-163AA48B8A7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F722-4A8F-4C3A-B3CF-BCAA1121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C3496-23D4-4F45-B3B3-65CD188BE4D1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FD46-5BD1-4281-BFA1-4266C3648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F9FFC-0D5A-491C-A7C4-75B786A896E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2752-6536-48ED-BEB7-8C4CA660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F74A-35CA-44B6-B400-A8B2FBA4125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90AD-3253-4575-94DA-777A33781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6698CE1-54F0-430A-A608-EE0516A0239B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0DDA791-8A97-47BB-9B10-4F1D40E28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46947-E14E-4162-9885-7736334B051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48E8-D867-46DC-A195-659AB1D5B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17CAD-702C-44C6-8189-9E1CA52068A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3798-C821-4238-9764-AE08F8EB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53D86-868E-445A-80ED-F0FF9CB16FD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077A-506E-4505-82FC-28CD3ABE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86E40-60F6-40A3-B819-886861C464E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7256-943E-4D6E-BB1C-366096DF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7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0A45-084D-410E-A92F-E70117AAA43A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4048-513F-4B5B-B3B4-D09CF0072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F9B0A-8F00-4201-9B78-48A4CFBC6F20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80C7-6D88-4587-A594-FA37A830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7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1ED3A-42B4-4DBF-9F93-163AA48B8A7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F722-4A8F-4C3A-B3CF-BCAA1121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8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C3496-23D4-4F45-B3B3-65CD188BE4D1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FD46-5BD1-4281-BFA1-4266C3648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F9FFC-0D5A-491C-A7C4-75B786A896E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2752-6536-48ED-BEB7-8C4CA660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F74A-35CA-44B6-B400-A8B2FBA4125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90AD-3253-4575-94DA-777A33781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0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6698CE1-54F0-430A-A608-EE0516A0239B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0DDA791-8A97-47BB-9B10-4F1D40E28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46947-E14E-4162-9885-7736334B051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48E8-D867-46DC-A195-659AB1D5B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0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17CAD-702C-44C6-8189-9E1CA52068A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3798-C821-4238-9764-AE08F8EB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53D86-868E-445A-80ED-F0FF9CB16FD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077A-506E-4505-82FC-28CD3ABE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2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86E40-60F6-40A3-B819-886861C464E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7256-943E-4D6E-BB1C-366096DF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6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0A45-084D-410E-A92F-E70117AAA43A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4048-513F-4B5B-B3B4-D09CF0072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7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F9B0A-8F00-4201-9B78-48A4CFBC6F20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80C7-6D88-4587-A594-FA37A830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1ED3A-42B4-4DBF-9F93-163AA48B8A7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F722-4A8F-4C3A-B3CF-BCAA1121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6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C3496-23D4-4F45-B3B3-65CD188BE4D1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FD46-5BD1-4281-BFA1-4266C3648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F9FFC-0D5A-491C-A7C4-75B786A896E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2752-6536-48ED-BEB7-8C4CA660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2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F74A-35CA-44B6-B400-A8B2FBA4125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90AD-3253-4575-94DA-777A33781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9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6698CE1-54F0-430A-A608-EE0516A0239B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0DDA791-8A97-47BB-9B10-4F1D40E28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2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46947-E14E-4162-9885-7736334B051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48E8-D867-46DC-A195-659AB1D5B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7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17CAD-702C-44C6-8189-9E1CA52068A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3798-C821-4238-9764-AE08F8EB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53D86-868E-445A-80ED-F0FF9CB16FD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077A-506E-4505-82FC-28CD3ABE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1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86E40-60F6-40A3-B819-886861C464E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7256-943E-4D6E-BB1C-366096DF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0A45-084D-410E-A92F-E70117AAA43A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4048-513F-4B5B-B3B4-D09CF0072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F9B0A-8F00-4201-9B78-48A4CFBC6F20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80C7-6D88-4587-A594-FA37A830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1ED3A-42B4-4DBF-9F93-163AA48B8A7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F722-4A8F-4C3A-B3CF-BCAA1121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C3496-23D4-4F45-B3B3-65CD188BE4D1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FD46-5BD1-4281-BFA1-4266C3648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8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F9FFC-0D5A-491C-A7C4-75B786A896E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2752-6536-48ED-BEB7-8C4CA660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1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F74A-35CA-44B6-B400-A8B2FBA4125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90AD-3253-4575-94DA-777A33781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9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6698CE1-54F0-430A-A608-EE0516A0239B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0DDA791-8A97-47BB-9B10-4F1D40E28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3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46947-E14E-4162-9885-7736334B051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48E8-D867-46DC-A195-659AB1D5B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2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17CAD-702C-44C6-8189-9E1CA52068A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3798-C821-4238-9764-AE08F8EB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6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53D86-868E-445A-80ED-F0FF9CB16FD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077A-506E-4505-82FC-28CD3ABE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1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86E40-60F6-40A3-B819-886861C464E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F7256-943E-4D6E-BB1C-366096DF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2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0A45-084D-410E-A92F-E70117AAA43A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4048-513F-4B5B-B3B4-D09CF0072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7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F9B0A-8F00-4201-9B78-48A4CFBC6F20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80C7-6D88-4587-A594-FA37A8307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1ED3A-42B4-4DBF-9F93-163AA48B8A7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F722-4A8F-4C3A-B3CF-BCAA1121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9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C3496-23D4-4F45-B3B3-65CD188BE4D1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FD46-5BD1-4281-BFA1-4266C3648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7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F9FFC-0D5A-491C-A7C4-75B786A896E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2752-6536-48ED-BEB7-8C4CA660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9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F74A-35CA-44B6-B400-A8B2FBA41257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90AD-3253-4575-94DA-777A33781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6698CE1-54F0-430A-A608-EE0516A0239B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0DDA791-8A97-47BB-9B10-4F1D40E28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8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46947-E14E-4162-9885-7736334B051F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48E8-D867-46DC-A195-659AB1D5B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0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17CAD-702C-44C6-8189-9E1CA52068A8}" type="datetime1">
              <a:rPr lang="en-US"/>
              <a:pPr/>
              <a:t>10/31/14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3798-C821-4238-9764-AE08F8EB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9B774B-B050-48FE-8452-425F7D846DCA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88C76-2084-4E67-B7F3-9479E2F9C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4EE4C-F1B3-4E0B-B4CE-52A3C70BDBDE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657AE-3577-424B-9E4B-FCFFEC0A5EA0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92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4EE4C-F1B3-4E0B-B4CE-52A3C70BDBDE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657AE-3577-424B-9E4B-FCFFEC0A5EA0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51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4EE4C-F1B3-4E0B-B4CE-52A3C70BDBDE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657AE-3577-424B-9E4B-FCFFEC0A5EA0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58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4EE4C-F1B3-4E0B-B4CE-52A3C70BDBDE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657AE-3577-424B-9E4B-FCFFEC0A5EA0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21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8000"/>
                <a:satMod val="300000"/>
              </a:schemeClr>
            </a:gs>
            <a:gs pos="7000">
              <a:schemeClr val="bg1">
                <a:tint val="48000"/>
                <a:satMod val="300000"/>
              </a:schemeClr>
            </a:gs>
            <a:gs pos="7000">
              <a:schemeClr val="bg2">
                <a:lumMod val="60000"/>
                <a:lumOff val="40000"/>
              </a:schemeClr>
            </a:gs>
            <a:gs pos="100000">
              <a:schemeClr val="bg1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4EE4C-F1B3-4E0B-B4CE-52A3C70BDBDE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10/31/14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657AE-3577-424B-9E4B-FCFFEC0A5EA0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398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MS PGothic" pitchFamily="3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Ending Our Oil Addiction</a:t>
            </a:r>
            <a:endParaRPr lang="en-US" sz="48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62000" y="5268913"/>
            <a:ext cx="1110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June 2013</a:t>
            </a:r>
          </a:p>
        </p:txBody>
      </p:sp>
      <p:pic>
        <p:nvPicPr>
          <p:cNvPr id="15363" name="Picture 2" descr="ff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5562600"/>
            <a:ext cx="35766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040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Solution Green Energy?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4400" dirty="0" smtClean="0"/>
              <a:t>Green energy </a:t>
            </a:r>
            <a:r>
              <a:rPr lang="en-US" sz="4000" dirty="0" smtClean="0"/>
              <a:t>is replacing coal</a:t>
            </a:r>
          </a:p>
          <a:p>
            <a:endParaRPr lang="en-US" sz="4400" dirty="0"/>
          </a:p>
          <a:p>
            <a:pPr marL="118872" indent="0">
              <a:buNone/>
            </a:pPr>
            <a:endParaRPr lang="en-US" sz="4000" dirty="0" smtClean="0"/>
          </a:p>
          <a:p>
            <a:pPr marL="118872" indent="0">
              <a:buNone/>
            </a:pPr>
            <a:r>
              <a:rPr lang="en-US" sz="4000" dirty="0" smtClean="0"/>
              <a:t>Our problem is replacing oil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83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Warming: </a:t>
            </a:r>
            <a:br>
              <a:rPr lang="en-US" dirty="0" smtClean="0"/>
            </a:br>
            <a:r>
              <a:rPr lang="en-US" dirty="0" smtClean="0"/>
              <a:t>           Choose Your Poison…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153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5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Petroleum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343400" cy="2438400"/>
          </a:xfrm>
        </p:spPr>
        <p:txBody>
          <a:bodyPr>
            <a:noAutofit/>
          </a:bodyPr>
          <a:lstStyle/>
          <a:p>
            <a:pPr marL="118872" indent="0"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Use: Transportation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Direct cost: </a:t>
            </a:r>
            <a:r>
              <a:rPr lang="en-US" sz="2800" b="1" dirty="0" smtClean="0">
                <a:solidFill>
                  <a:srgbClr val="FFC000"/>
                </a:solidFill>
              </a:rPr>
              <a:t>~$780 billion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Emission:</a:t>
            </a:r>
            <a:r>
              <a:rPr lang="en-US" sz="2800" dirty="0" smtClean="0">
                <a:solidFill>
                  <a:srgbClr val="FFC000"/>
                </a:solidFill>
              </a:rPr>
              <a:t> #1</a:t>
            </a:r>
            <a:r>
              <a:rPr lang="en-US" sz="2800" dirty="0" smtClean="0"/>
              <a:t> emitter of both greenhouse gases and urban pollution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06159" y="1524000"/>
            <a:ext cx="4041775" cy="715355"/>
          </a:xfrm>
        </p:spPr>
        <p:txBody>
          <a:bodyPr vert="horz" lIns="146304" tIns="91440" rtlCol="0" anchor="ctr">
            <a:normAutofit fontScale="92500" lnSpcReduction="10000"/>
          </a:bodyPr>
          <a:lstStyle/>
          <a:p>
            <a:pPr algn="ctr"/>
            <a:r>
              <a:rPr lang="en-US" sz="45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coal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498975" cy="2667000"/>
          </a:xfrm>
        </p:spPr>
        <p:txBody>
          <a:bodyPr>
            <a:noAutofit/>
          </a:bodyPr>
          <a:lstStyle/>
          <a:p>
            <a:pPr marL="118872" indent="0"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Use: Electricity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Direct cost: </a:t>
            </a:r>
            <a:r>
              <a:rPr lang="en-US" sz="2800" b="1" dirty="0" smtClean="0">
                <a:solidFill>
                  <a:srgbClr val="FFC000"/>
                </a:solidFill>
              </a:rPr>
              <a:t>~$30 billion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2800" dirty="0"/>
              <a:t>Emissions: distant 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second</a:t>
            </a:r>
          </a:p>
          <a:p>
            <a:pPr marL="118872" indent="0">
              <a:spcBef>
                <a:spcPts val="600"/>
              </a:spcBef>
              <a:buNone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341642"/>
            <a:ext cx="8229600" cy="9906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spcBef>
                <a:spcPct val="0"/>
              </a:spcBef>
              <a:buNone/>
              <a:defRPr kumimoji="0" sz="4500" b="1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/>
              <a:t>Why are we focusing so much on coal?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4353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868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If the </a:t>
            </a:r>
            <a:r>
              <a:rPr lang="en-US" dirty="0" smtClean="0">
                <a:solidFill>
                  <a:srgbClr val="FF5959"/>
                </a:solidFill>
              </a:rPr>
              <a:t>red</a:t>
            </a:r>
            <a:r>
              <a:rPr lang="en-US" dirty="0" smtClean="0"/>
              <a:t> corner doesn’t get it…</a:t>
            </a:r>
          </a:p>
          <a:p>
            <a:pPr marL="118872" indent="0">
              <a:buNone/>
            </a:pPr>
            <a:r>
              <a:rPr lang="en-US" dirty="0" smtClean="0"/>
              <a:t>…and the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corner doesn’t get it…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/>
              <a:t>… What </a:t>
            </a:r>
            <a:r>
              <a:rPr lang="en-US" i="1" dirty="0" smtClean="0"/>
              <a:t>do</a:t>
            </a:r>
            <a:r>
              <a:rPr lang="en-US" dirty="0" smtClean="0"/>
              <a:t> we </a:t>
            </a:r>
            <a:r>
              <a:rPr lang="en-US" dirty="0"/>
              <a:t>do?</a:t>
            </a:r>
          </a:p>
          <a:p>
            <a:pPr marL="118872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118872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We need to break oil’s </a:t>
            </a:r>
            <a:r>
              <a:rPr lang="en-US" sz="3600" dirty="0" smtClean="0">
                <a:solidFill>
                  <a:srgbClr val="FFC000"/>
                </a:solidFill>
              </a:rPr>
              <a:t>                                               	monopoly </a:t>
            </a:r>
            <a:r>
              <a:rPr lang="en-US" sz="3600" dirty="0">
                <a:solidFill>
                  <a:srgbClr val="FFC000"/>
                </a:solidFill>
              </a:rPr>
              <a:t>on transportation…</a:t>
            </a:r>
          </a:p>
          <a:p>
            <a:pPr marL="118872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0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/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Fuel Freedom Solution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8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All are </a:t>
            </a:r>
            <a:r>
              <a:rPr lang="en-US" dirty="0" smtClean="0">
                <a:solidFill>
                  <a:srgbClr val="FFC000"/>
                </a:solidFill>
              </a:rPr>
              <a:t>cheaper</a:t>
            </a:r>
            <a:r>
              <a:rPr lang="en-US" dirty="0" smtClean="0"/>
              <a:t> than petroleum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are </a:t>
            </a:r>
            <a:r>
              <a:rPr lang="en-US" dirty="0" smtClean="0">
                <a:solidFill>
                  <a:srgbClr val="92D050"/>
                </a:solidFill>
              </a:rPr>
              <a:t>cleaner </a:t>
            </a:r>
            <a:r>
              <a:rPr lang="en-US" dirty="0" smtClean="0"/>
              <a:t>&amp; emit fewer greenhouse gases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are domestically produced and generate </a:t>
            </a:r>
            <a:r>
              <a:rPr lang="en-US" dirty="0" smtClean="0">
                <a:solidFill>
                  <a:srgbClr val="00B0F0"/>
                </a:solidFill>
              </a:rPr>
              <a:t>American</a:t>
            </a:r>
            <a:r>
              <a:rPr lang="en-US" dirty="0" smtClean="0"/>
              <a:t> jobs</a:t>
            </a:r>
          </a:p>
        </p:txBody>
      </p:sp>
      <p:pic>
        <p:nvPicPr>
          <p:cNvPr id="37891" name="Picture 3" descr="ff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32525"/>
            <a:ext cx="1981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52400" y="1676400"/>
          <a:ext cx="8915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55274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I</a:t>
            </a:r>
            <a:r>
              <a:rPr lang="en-US" dirty="0" smtClean="0"/>
              <a:t>nterconnected Market Barriers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1447800"/>
            <a:ext cx="3581400" cy="342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Petroleum </a:t>
            </a:r>
            <a:r>
              <a:rPr lang="en-US" sz="3200" dirty="0"/>
              <a:t>O</a:t>
            </a:r>
            <a:r>
              <a:rPr lang="en-US" sz="3200" dirty="0" smtClean="0"/>
              <a:t>nly Cars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667000" y="3314700"/>
            <a:ext cx="3581400" cy="3429000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Emissions Regulations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343400" y="1447800"/>
            <a:ext cx="3581400" cy="3429000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rIns="0" rtlCol="0" anchor="ctr" anchorCtr="0"/>
          <a:lstStyle/>
          <a:p>
            <a:pPr algn="ctr"/>
            <a:r>
              <a:rPr lang="en-US" sz="3200" dirty="0" smtClean="0"/>
              <a:t>Gas Stations’</a:t>
            </a:r>
          </a:p>
          <a:p>
            <a:pPr algn="ctr"/>
            <a:r>
              <a:rPr lang="en-US" sz="3200" dirty="0" smtClean="0"/>
              <a:t>Relationship with Oil Brands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6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Oil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modest cost, </a:t>
            </a:r>
            <a:r>
              <a:rPr lang="en-US" dirty="0" smtClean="0">
                <a:solidFill>
                  <a:srgbClr val="00B0F0"/>
                </a:solidFill>
              </a:rPr>
              <a:t>YOUR</a:t>
            </a:r>
            <a:r>
              <a:rPr lang="en-US" dirty="0" smtClean="0"/>
              <a:t> car could run on $2.50 replacement fuels tomorrow</a:t>
            </a:r>
          </a:p>
          <a:p>
            <a:r>
              <a:rPr lang="en-US" dirty="0" smtClean="0"/>
              <a:t>Standing in your way are outdated regulations and the existing fuel distribution system</a:t>
            </a:r>
          </a:p>
          <a:p>
            <a:r>
              <a:rPr lang="en-US" dirty="0" smtClean="0"/>
              <a:t>What’s needed is regulatory reform and fuel competition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Fuel Freedom </a:t>
            </a:r>
            <a:r>
              <a:rPr lang="en-US" dirty="0" smtClean="0"/>
              <a:t>means fuel choice at the pump and at the dealership</a:t>
            </a:r>
          </a:p>
        </p:txBody>
      </p:sp>
    </p:spTree>
    <p:extLst>
      <p:ext uri="{BB962C8B-B14F-4D97-AF65-F5344CB8AC3E}">
        <p14:creationId xmlns:p14="http://schemas.microsoft.com/office/powerpoint/2010/main" val="293390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1673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“Genie, for my third and final wish, I want…”</a:t>
            </a:r>
            <a:endParaRPr lang="en-US" sz="48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8434" name="Picture 5" descr="ff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32525"/>
            <a:ext cx="1981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4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3" b="26305"/>
          <a:stretch/>
        </p:blipFill>
        <p:spPr bwMode="auto">
          <a:xfrm>
            <a:off x="14785" y="6858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9918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3" y="15922"/>
            <a:ext cx="8763000" cy="1050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Fuel Freedom Foundation Campaign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04800" y="914400"/>
            <a:ext cx="8686800" cy="22098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15240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Cheaper, Cleaner, </a:t>
            </a:r>
          </a:p>
          <a:p>
            <a:pPr algn="ctr"/>
            <a:r>
              <a:rPr lang="en-US" sz="2800" dirty="0"/>
              <a:t>American-Made Replacement Fuels</a:t>
            </a:r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800" y="3339882"/>
            <a:ext cx="1600200" cy="2222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Outreach and Education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57400" y="3339882"/>
            <a:ext cx="1600200" cy="2222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Regulatory Reform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48100" y="3339882"/>
            <a:ext cx="1600200" cy="2222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Legal Action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38800" y="3339882"/>
            <a:ext cx="1600200" cy="2222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Political Advocacy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3339882"/>
            <a:ext cx="1600200" cy="2222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Alliance Building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5715000"/>
            <a:ext cx="86868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Increase economic </a:t>
            </a:r>
            <a:r>
              <a:rPr lang="en-US" sz="2000" dirty="0"/>
              <a:t>g</a:t>
            </a:r>
            <a:r>
              <a:rPr lang="en-US" sz="2000" dirty="0" smtClean="0"/>
              <a:t>rowth, reduce </a:t>
            </a:r>
            <a:r>
              <a:rPr lang="en-US" sz="2000" dirty="0"/>
              <a:t>p</a:t>
            </a:r>
            <a:r>
              <a:rPr lang="en-US" sz="2000" dirty="0" smtClean="0"/>
              <a:t>overty, create </a:t>
            </a:r>
            <a:r>
              <a:rPr lang="en-US" sz="2000" dirty="0"/>
              <a:t>j</a:t>
            </a:r>
            <a:r>
              <a:rPr lang="en-US" sz="2000" dirty="0" smtClean="0"/>
              <a:t>obs, reduce the trade </a:t>
            </a:r>
            <a:r>
              <a:rPr lang="en-US" sz="2000" dirty="0"/>
              <a:t>d</a:t>
            </a:r>
            <a:r>
              <a:rPr lang="en-US" sz="2000" dirty="0" smtClean="0"/>
              <a:t>eficit, reduce pollution and GHG emissions, </a:t>
            </a:r>
          </a:p>
          <a:p>
            <a:pPr algn="ctr"/>
            <a:r>
              <a:rPr lang="en-US" sz="2000" dirty="0"/>
              <a:t>s</a:t>
            </a:r>
            <a:r>
              <a:rPr lang="en-US" sz="2000" dirty="0" smtClean="0"/>
              <a:t>trengthen </a:t>
            </a:r>
            <a:r>
              <a:rPr lang="en-US" sz="2000" dirty="0"/>
              <a:t>n</a:t>
            </a:r>
            <a:r>
              <a:rPr lang="en-US" sz="2000" dirty="0" smtClean="0"/>
              <a:t>ational and global </a:t>
            </a:r>
            <a:r>
              <a:rPr lang="en-US" sz="2000" dirty="0"/>
              <a:t>s</a:t>
            </a:r>
            <a:r>
              <a:rPr lang="en-US" sz="2000" dirty="0" smtClean="0"/>
              <a:t>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76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09113"/>
            <a:ext cx="8077200" cy="2743200"/>
          </a:xfrm>
        </p:spPr>
        <p:txBody>
          <a:bodyPr>
            <a:noAutofit/>
          </a:bodyPr>
          <a:lstStyle/>
          <a:p>
            <a:pPr lvl="1" algn="ctr" eaLnBrk="1" hangingPunct="1"/>
            <a:r>
              <a:rPr lang="en-US" sz="4000" b="1" dirty="0" smtClean="0">
                <a:solidFill>
                  <a:srgbClr val="00B0F0"/>
                </a:solidFill>
                <a:latin typeface="+mn-lt"/>
              </a:rPr>
              <a:t>www.FuelFreedom.org</a:t>
            </a:r>
            <a:r>
              <a:rPr lang="en-US" sz="3600" b="1" dirty="0" smtClean="0">
                <a:solidFill>
                  <a:srgbClr val="F0AD0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F0AD0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F0AD0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F0AD0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F0AD00"/>
                </a:solidFill>
                <a:latin typeface="+mn-lt"/>
              </a:rPr>
              <a:t>Facebook.com/</a:t>
            </a:r>
            <a:r>
              <a:rPr lang="en-US" sz="3600" b="1" dirty="0" err="1" smtClean="0">
                <a:solidFill>
                  <a:srgbClr val="F0AD00"/>
                </a:solidFill>
                <a:latin typeface="+mn-lt"/>
              </a:rPr>
              <a:t>FuelFreedom</a:t>
            </a:r>
            <a:r>
              <a:rPr lang="en-US" sz="3600" b="1" dirty="0" smtClean="0">
                <a:solidFill>
                  <a:srgbClr val="F0AD00"/>
                </a:solidFill>
                <a:latin typeface="+mn-lt"/>
              </a:rPr>
              <a:t> </a:t>
            </a:r>
            <a:br>
              <a:rPr lang="en-US" sz="3600" b="1" dirty="0" smtClean="0">
                <a:solidFill>
                  <a:srgbClr val="F0AD0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F0AD00"/>
                </a:solidFill>
                <a:latin typeface="+mn-lt"/>
              </a:rPr>
              <a:t>Twitter.com/</a:t>
            </a:r>
            <a:r>
              <a:rPr lang="en-US" sz="3600" b="1" dirty="0" err="1" smtClean="0">
                <a:solidFill>
                  <a:srgbClr val="F0AD00"/>
                </a:solidFill>
                <a:latin typeface="+mn-lt"/>
              </a:rPr>
              <a:t>FuelFreedomNow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5167" y="609600"/>
            <a:ext cx="8077200" cy="1524000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Fuel Freedom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Cheaper, Cleaner, Healthier, American-Made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6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70" y="5397513"/>
            <a:ext cx="1600200" cy="1328737"/>
            <a:chOff x="242888" y="5387726"/>
            <a:chExt cx="1600200" cy="1329205"/>
          </a:xfrm>
        </p:grpSpPr>
        <p:sp>
          <p:nvSpPr>
            <p:cNvPr id="2" name="Oval 1"/>
            <p:cNvSpPr/>
            <p:nvPr/>
          </p:nvSpPr>
          <p:spPr>
            <a:xfrm>
              <a:off x="817378" y="5387726"/>
              <a:ext cx="762000" cy="685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</a:rPr>
                <a:t>$8T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0505" name="TextBox 2"/>
            <p:cNvSpPr txBox="1">
              <a:spLocks noChangeArrowheads="1"/>
            </p:cNvSpPr>
            <p:nvPr/>
          </p:nvSpPr>
          <p:spPr bwMode="auto">
            <a:xfrm>
              <a:off x="242888" y="6070600"/>
              <a:ext cx="16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prstClr val="white"/>
                  </a:solidFill>
                </a:rPr>
                <a:t>World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prstClr val="white"/>
                  </a:solidFill>
                </a:rPr>
                <a:t>Gold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90600" y="4881563"/>
            <a:ext cx="1600200" cy="1671637"/>
            <a:chOff x="1125538" y="5044826"/>
            <a:chExt cx="1600200" cy="1672105"/>
          </a:xfrm>
        </p:grpSpPr>
        <p:sp>
          <p:nvSpPr>
            <p:cNvPr id="4" name="Oval 3"/>
            <p:cNvSpPr/>
            <p:nvPr/>
          </p:nvSpPr>
          <p:spPr>
            <a:xfrm>
              <a:off x="1354322" y="5044826"/>
              <a:ext cx="1143000" cy="10287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$14T</a:t>
              </a:r>
            </a:p>
          </p:txBody>
        </p:sp>
        <p:sp>
          <p:nvSpPr>
            <p:cNvPr id="20501" name="TextBox 4"/>
            <p:cNvSpPr txBox="1">
              <a:spLocks noChangeArrowheads="1"/>
            </p:cNvSpPr>
            <p:nvPr/>
          </p:nvSpPr>
          <p:spPr bwMode="auto">
            <a:xfrm>
              <a:off x="1125538" y="6070600"/>
              <a:ext cx="16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Bank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Deposits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2600" y="3429000"/>
            <a:ext cx="2514600" cy="2955925"/>
            <a:chOff x="1752600" y="3429000"/>
            <a:chExt cx="2514600" cy="2955925"/>
          </a:xfrm>
        </p:grpSpPr>
        <p:sp>
          <p:nvSpPr>
            <p:cNvPr id="6" name="Oval 5"/>
            <p:cNvSpPr/>
            <p:nvPr/>
          </p:nvSpPr>
          <p:spPr bwMode="auto">
            <a:xfrm>
              <a:off x="1752600" y="3429000"/>
              <a:ext cx="2514600" cy="231276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2800" b="1" dirty="0" smtClean="0">
                  <a:solidFill>
                    <a:prstClr val="black"/>
                  </a:solidFill>
                </a:rPr>
                <a:t>$</a:t>
              </a:r>
              <a:r>
                <a:rPr lang="en-US" sz="2800" b="1" dirty="0">
                  <a:solidFill>
                    <a:prstClr val="black"/>
                  </a:solidFill>
                </a:rPr>
                <a:t>65T</a:t>
              </a:r>
            </a:p>
          </p:txBody>
        </p:sp>
        <p:sp>
          <p:nvSpPr>
            <p:cNvPr id="20497" name="TextBox 7"/>
            <p:cNvSpPr txBox="1">
              <a:spLocks noChangeArrowheads="1"/>
            </p:cNvSpPr>
            <p:nvPr/>
          </p:nvSpPr>
          <p:spPr bwMode="auto">
            <a:xfrm>
              <a:off x="2021072" y="5738839"/>
              <a:ext cx="1978025" cy="64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prstClr val="white"/>
                  </a:solidFill>
                </a:rPr>
                <a:t>Global Market Cap of Listed Co.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667000" y="1820863"/>
            <a:ext cx="3771900" cy="4351337"/>
            <a:chOff x="3027178" y="2365920"/>
            <a:chExt cx="3771900" cy="4351011"/>
          </a:xfrm>
        </p:grpSpPr>
        <p:sp>
          <p:nvSpPr>
            <p:cNvPr id="9" name="Oval 8"/>
            <p:cNvSpPr/>
            <p:nvPr/>
          </p:nvSpPr>
          <p:spPr>
            <a:xfrm>
              <a:off x="3027178" y="2365920"/>
              <a:ext cx="3771900" cy="3707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prstClr val="black"/>
                  </a:solidFill>
                </a:rPr>
                <a:t>$102T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 smtClean="0">
                <a:solidFill>
                  <a:prstClr val="black"/>
                </a:solidFill>
              </a:endParaRPr>
            </a:p>
          </p:txBody>
        </p:sp>
        <p:sp>
          <p:nvSpPr>
            <p:cNvPr id="20493" name="TextBox 9"/>
            <p:cNvSpPr txBox="1">
              <a:spLocks noChangeArrowheads="1"/>
            </p:cNvSpPr>
            <p:nvPr/>
          </p:nvSpPr>
          <p:spPr bwMode="auto">
            <a:xfrm>
              <a:off x="4113213" y="6070600"/>
              <a:ext cx="16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prstClr val="white"/>
                  </a:solidFill>
                </a:rPr>
                <a:t>Government Debt</a:t>
              </a:r>
            </a:p>
          </p:txBody>
        </p:sp>
      </p:grpSp>
      <p:sp>
        <p:nvSpPr>
          <p:cNvPr id="20485" name="Title 1"/>
          <p:cNvSpPr txBox="1">
            <a:spLocks/>
          </p:cNvSpPr>
          <p:nvPr/>
        </p:nvSpPr>
        <p:spPr bwMode="auto">
          <a:xfrm>
            <a:off x="457200" y="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500" b="1" dirty="0" smtClean="0">
                <a:solidFill>
                  <a:srgbClr val="FFC800"/>
                </a:solidFill>
              </a:rPr>
              <a:t>…All the World</a:t>
            </a:r>
            <a:r>
              <a:rPr lang="en-US" altLang="en-US" sz="4500" b="1" dirty="0" smtClean="0">
                <a:solidFill>
                  <a:srgbClr val="FFC800"/>
                </a:solidFill>
              </a:rPr>
              <a:t>’</a:t>
            </a:r>
            <a:r>
              <a:rPr lang="en-US" altLang="ja-JP" sz="4500" b="1" dirty="0" smtClean="0">
                <a:solidFill>
                  <a:srgbClr val="FFC800"/>
                </a:solidFill>
              </a:rPr>
              <a:t>s Money &amp; Power</a:t>
            </a:r>
            <a:endParaRPr lang="en-US" sz="4500" b="1" dirty="0" smtClean="0">
              <a:solidFill>
                <a:srgbClr val="FFC800"/>
              </a:solidFill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200400" y="152400"/>
            <a:ext cx="5829300" cy="6614974"/>
            <a:chOff x="3370078" y="762000"/>
            <a:chExt cx="5143500" cy="6062524"/>
          </a:xfrm>
        </p:grpSpPr>
        <p:sp>
          <p:nvSpPr>
            <p:cNvPr id="11" name="Oval 10"/>
            <p:cNvSpPr/>
            <p:nvPr/>
          </p:nvSpPr>
          <p:spPr>
            <a:xfrm>
              <a:off x="3370078" y="762000"/>
              <a:ext cx="5143500" cy="5311526"/>
            </a:xfrm>
            <a:prstGeom prst="ellipse">
              <a:avLst/>
            </a:prstGeom>
            <a:ln>
              <a:noFill/>
            </a:ln>
            <a:effectLst>
              <a:glow rad="101600">
                <a:schemeClr val="tx2">
                  <a:alpha val="60000"/>
                </a:schemeClr>
              </a:glow>
              <a:reflection blurRad="6350" stA="52000" endA="300" endPos="35000" dir="5400000" sy="-100000" algn="bl" rotWithShape="0"/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$102T</a:t>
              </a:r>
            </a:p>
            <a:p>
              <a:pPr algn="ctr">
                <a:defRPr/>
              </a:pPr>
              <a:endParaRPr lang="en-US" sz="32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20488" name="TextBox 11"/>
            <p:cNvSpPr txBox="1">
              <a:spLocks noChangeArrowheads="1"/>
            </p:cNvSpPr>
            <p:nvPr/>
          </p:nvSpPr>
          <p:spPr bwMode="auto">
            <a:xfrm>
              <a:off x="3721100" y="3070225"/>
              <a:ext cx="44402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 smtClean="0">
                  <a:solidFill>
                    <a:srgbClr val="F0AD00"/>
                  </a:solidFill>
                </a:rPr>
                <a:t>$220,000,000,000,000</a:t>
              </a:r>
            </a:p>
          </p:txBody>
        </p:sp>
        <p:sp>
          <p:nvSpPr>
            <p:cNvPr id="20489" name="TextBox 12"/>
            <p:cNvSpPr txBox="1">
              <a:spLocks noChangeArrowheads="1"/>
            </p:cNvSpPr>
            <p:nvPr/>
          </p:nvSpPr>
          <p:spPr bwMode="auto">
            <a:xfrm>
              <a:off x="5334000" y="6116638"/>
              <a:ext cx="16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0AD00"/>
                  </a:solidFill>
                </a:rPr>
                <a:t>World Oil Reserves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simple truth…</a:t>
            </a:r>
            <a:endParaRPr lang="en-US" sz="48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752600"/>
            <a:ext cx="8077200" cy="1673352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There ISN’T enough money in the world to buy all its oil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06952"/>
            <a:ext cx="8077200" cy="1295400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600" dirty="0" smtClean="0">
                <a:solidFill>
                  <a:srgbClr val="F0AD00">
                    <a:satMod val="150000"/>
                  </a:srgbClr>
                </a:solidFill>
              </a:rPr>
              <a:t>Oil is already so expensive, </a:t>
            </a:r>
          </a:p>
          <a:p>
            <a:pPr algn="r">
              <a:defRPr/>
            </a:pPr>
            <a:r>
              <a:rPr lang="en-US" sz="3600" dirty="0" smtClean="0">
                <a:solidFill>
                  <a:srgbClr val="F0AD00">
                    <a:satMod val="150000"/>
                  </a:srgbClr>
                </a:solidFill>
              </a:rPr>
              <a:t>it is literally BANKRUPTING us</a:t>
            </a:r>
            <a:endParaRPr lang="en-US" sz="3600" dirty="0">
              <a:solidFill>
                <a:srgbClr val="F0AD00">
                  <a:satMod val="150000"/>
                </a:srgbClr>
              </a:solidFill>
            </a:endParaRPr>
          </a:p>
        </p:txBody>
      </p:sp>
      <p:pic>
        <p:nvPicPr>
          <p:cNvPr id="22532" name="Picture 7" descr="ff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32525"/>
            <a:ext cx="1981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Fuel Expense </a:t>
            </a:r>
            <a:r>
              <a:rPr lang="en-US" sz="1800" dirty="0" smtClean="0"/>
              <a:t>(2011)</a:t>
            </a:r>
            <a:endParaRPr lang="en-US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21801136"/>
              </p:ext>
            </p:extLst>
          </p:nvPr>
        </p:nvGraphicFramePr>
        <p:xfrm>
          <a:off x="0" y="1676400"/>
          <a:ext cx="9067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388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OIL: 82% of US fuel expense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dirty="0" smtClean="0">
                <a:solidFill>
                  <a:srgbClr val="FF5959"/>
                </a:solidFill>
              </a:rPr>
              <a:t>red</a:t>
            </a:r>
            <a:r>
              <a:rPr lang="en-US" dirty="0" smtClean="0"/>
              <a:t> corner we have the “Drill Baby Drill” and nuclear energy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corner we have the global warming with solar and wind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is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fast can we Drill, Baby, Drill?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025" y="1600200"/>
            <a:ext cx="8915400" cy="4625609"/>
          </a:xfrm>
        </p:spPr>
        <p:txBody>
          <a:bodyPr/>
          <a:lstStyle/>
          <a:p>
            <a:r>
              <a:rPr lang="en-US" dirty="0" smtClean="0"/>
              <a:t>Within 5 years there will be more cars in China than in the US</a:t>
            </a:r>
          </a:p>
          <a:p>
            <a:r>
              <a:rPr lang="en-US" dirty="0" smtClean="0"/>
              <a:t>But new oil is harder to find, takes longer to develop and requires a lot more capital</a:t>
            </a:r>
          </a:p>
          <a:p>
            <a:r>
              <a:rPr lang="en-US" dirty="0" smtClean="0"/>
              <a:t>Even with the current record level of domestic drilling oil is still too expensive</a:t>
            </a:r>
          </a:p>
          <a:p>
            <a:endParaRPr lang="en-US" sz="105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8219" y="4572000"/>
            <a:ext cx="8763000" cy="1408331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Drilling is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like trying to outrun a bullet train with a </a:t>
            </a: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bicycle</a:t>
            </a:r>
            <a:endParaRPr lang="en-US" sz="36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19" y="5449668"/>
            <a:ext cx="8763000" cy="1408331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It buys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us </a:t>
            </a: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time but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it is </a:t>
            </a: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NOT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solution!</a:t>
            </a:r>
            <a:endParaRPr lang="en-US" sz="36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97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really…</a:t>
            </a:r>
          </a:p>
          <a:p>
            <a:r>
              <a:rPr lang="en-US" dirty="0" smtClean="0"/>
              <a:t>There may be a </a:t>
            </a:r>
            <a:r>
              <a:rPr lang="en-US" dirty="0" smtClean="0">
                <a:solidFill>
                  <a:srgbClr val="FFC000"/>
                </a:solidFill>
              </a:rPr>
              <a:t>1,000</a:t>
            </a:r>
            <a:r>
              <a:rPr lang="en-US" dirty="0" smtClean="0"/>
              <a:t> years of oil supply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>
                <a:solidFill>
                  <a:srgbClr val="FFC000"/>
                </a:solidFill>
              </a:rPr>
              <a:t>$1,000 </a:t>
            </a:r>
            <a:r>
              <a:rPr lang="en-US" dirty="0"/>
              <a:t>a barrel</a:t>
            </a:r>
          </a:p>
          <a:p>
            <a:r>
              <a:rPr lang="en-US" dirty="0" smtClean="0"/>
              <a:t>The question is how much oil is there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>
                <a:solidFill>
                  <a:srgbClr val="00B0F0"/>
                </a:solidFill>
              </a:rPr>
              <a:t>$50 </a:t>
            </a:r>
            <a:r>
              <a:rPr lang="en-US" dirty="0"/>
              <a:t>a barrel</a:t>
            </a:r>
            <a:r>
              <a:rPr lang="en-US" dirty="0" smtClean="0"/>
              <a:t> ?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$50 </a:t>
            </a:r>
            <a:r>
              <a:rPr lang="en-US" dirty="0"/>
              <a:t>a barrel is </a:t>
            </a:r>
            <a:r>
              <a:rPr lang="en-US" dirty="0" smtClean="0"/>
              <a:t>equivalent to gasoline at </a:t>
            </a:r>
            <a:r>
              <a:rPr lang="en-US" dirty="0" smtClean="0">
                <a:solidFill>
                  <a:srgbClr val="00B0F0"/>
                </a:solidFill>
              </a:rPr>
              <a:t>$2.50 </a:t>
            </a:r>
            <a:r>
              <a:rPr lang="en-US" dirty="0" smtClean="0"/>
              <a:t>per gallon and to the cost of gasoline alternatives</a:t>
            </a:r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533400" y="15240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      Are we running out of oil?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5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60578</TotalTime>
  <Words>499</Words>
  <Application>Microsoft Macintosh PowerPoint</Application>
  <PresentationFormat>On-screen Show (4:3)</PresentationFormat>
  <Paragraphs>120</Paragraphs>
  <Slides>22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Module</vt:lpstr>
      <vt:lpstr>1_Module</vt:lpstr>
      <vt:lpstr>2_Module</vt:lpstr>
      <vt:lpstr>3_Module</vt:lpstr>
      <vt:lpstr>4_Module</vt:lpstr>
      <vt:lpstr>5_Module</vt:lpstr>
      <vt:lpstr>Ending Our Oil Addiction</vt:lpstr>
      <vt:lpstr>“Genie, for my third and final wish, I want…”</vt:lpstr>
      <vt:lpstr>PowerPoint Presentation</vt:lpstr>
      <vt:lpstr>The simple truth…</vt:lpstr>
      <vt:lpstr>National Fuel Expense (2011)</vt:lpstr>
      <vt:lpstr>What should we do?</vt:lpstr>
      <vt:lpstr>How fast can we Drill, Baby, Drill?</vt:lpstr>
      <vt:lpstr>PowerPoint Presentation</vt:lpstr>
      <vt:lpstr>PowerPoint Presentation</vt:lpstr>
      <vt:lpstr>Is the Solution Green Energy? </vt:lpstr>
      <vt:lpstr>PowerPoint Presentation</vt:lpstr>
      <vt:lpstr>Global Warming:             Choose Your Poison…</vt:lpstr>
      <vt:lpstr>PowerPoint Presentation</vt:lpstr>
      <vt:lpstr>Well then…</vt:lpstr>
      <vt:lpstr>Fuel Freedom Solution</vt:lpstr>
      <vt:lpstr>Three Interconnected Market Barriers</vt:lpstr>
      <vt:lpstr>PowerPoint Presentation</vt:lpstr>
      <vt:lpstr>Ending the Oil Addiction</vt:lpstr>
      <vt:lpstr>PowerPoint Presentation</vt:lpstr>
      <vt:lpstr>PowerPoint Presentation</vt:lpstr>
      <vt:lpstr>Fuel Freedom Foundation Campaign</vt:lpstr>
      <vt:lpstr>www.FuelFreedom.org  Facebook.com/FuelFreedom  Twitter.com/FuelFreedomNow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you need to know about Oil Independence</dc:title>
  <dc:creator>Eyal_XPS</dc:creator>
  <cp:lastModifiedBy>Landon Hall</cp:lastModifiedBy>
  <cp:revision>338</cp:revision>
  <cp:lastPrinted>2011-01-02T01:49:41Z</cp:lastPrinted>
  <dcterms:created xsi:type="dcterms:W3CDTF">2010-10-13T02:44:16Z</dcterms:created>
  <dcterms:modified xsi:type="dcterms:W3CDTF">2014-10-31T22:05:12Z</dcterms:modified>
</cp:coreProperties>
</file>